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82" r:id="rId3"/>
    <p:sldId id="258" r:id="rId4"/>
    <p:sldId id="259" r:id="rId5"/>
    <p:sldId id="260" r:id="rId6"/>
    <p:sldId id="274" r:id="rId7"/>
    <p:sldId id="275" r:id="rId8"/>
    <p:sldId id="276" r:id="rId9"/>
    <p:sldId id="277" r:id="rId10"/>
    <p:sldId id="278" r:id="rId11"/>
    <p:sldId id="262" r:id="rId12"/>
    <p:sldId id="263" r:id="rId13"/>
    <p:sldId id="264" r:id="rId14"/>
    <p:sldId id="266" r:id="rId15"/>
    <p:sldId id="273" r:id="rId16"/>
    <p:sldId id="279" r:id="rId17"/>
    <p:sldId id="283" r:id="rId18"/>
    <p:sldId id="284" r:id="rId19"/>
    <p:sldId id="285" r:id="rId20"/>
    <p:sldId id="286" r:id="rId21"/>
    <p:sldId id="280" r:id="rId22"/>
    <p:sldId id="281" r:id="rId23"/>
  </p:sldIdLst>
  <p:sldSz cx="9144000" cy="5143500" type="screen16x9"/>
  <p:notesSz cx="6858000" cy="9144000"/>
  <p:embeddedFontLst>
    <p:embeddedFont>
      <p:font typeface="Average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baf3d38b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baf3d38b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af3d38b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af3d38b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453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af3d38b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af3d38b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af3d38b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baf3d38b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bd49a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bd49a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af3d38b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baf3d38b5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60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9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3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01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baf3d38b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baf3d38b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3a0272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3a0272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af3d38b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baf3d38b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af3d38b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af3d38b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51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af3d38b5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baf3d38b5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31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af3d38b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af3d38b5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94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af3d38b5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af3d38b5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2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actfinder.census.gov/faces/nav/jsf/pages/index.xhtml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nycopendata.socrata.com/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https://data.cityofnewyork.us/Transportation/2016-Yellow-Taxi-Trip-Data/k67s-dv2thttps:/data.cityofnewyork.us/Transportation/2016-Yellow-Taxi-Trip-Data/k67s-dv2thttps:/data.cityofnewyork.us/Transportation/2016-Yellow-Taxi-Trip-Data/k67s-dv2t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www.nytimes.com/interactive/2010/04/02/nyregion/taxi-map.html" TargetMode="External"/><Relationship Id="rId7" Type="http://schemas.openxmlformats.org/officeDocument/2006/relationships/hyperlink" Target="https://fivethirtyeight.com/datalab/new-yorks-green-cabs-stay-close-to-the-city-cent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://www.businessinsider.com/nyc-taxi-data-visualization-2016-2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geog4300_lab1/blob/master/Lab1_Loading_data_and_basic_stats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sandbo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s.io/our-products/osf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ciencedirect.com/science/article/pii/S019897151200089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64500" y="147275"/>
            <a:ext cx="79146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Science and Github</a:t>
            </a:r>
            <a:endParaRPr sz="4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64488" y="4371875"/>
            <a:ext cx="7250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ea typeface="Average"/>
                <a:cs typeface="Calibri" panose="020F0502020204030204" pitchFamily="34" charset="0"/>
                <a:sym typeface="Average"/>
              </a:rPr>
              <a:t>Dr. Jerry Shannon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Average"/>
              <a:cs typeface="Calibri" panose="020F0502020204030204" pitchFamily="34" charset="0"/>
              <a:sym typeface="Average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75" y="1180525"/>
            <a:ext cx="3581650" cy="31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Spatial databases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75" y="814725"/>
            <a:ext cx="3723375" cy="3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125" y="1228275"/>
            <a:ext cx="2286000" cy="334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32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85525" y="0"/>
            <a:ext cx="85206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Data</a:t>
            </a:r>
            <a:endParaRPr sz="3600"/>
          </a:p>
        </p:txBody>
      </p:sp>
      <p:pic>
        <p:nvPicPr>
          <p:cNvPr id="101" name="Google Shape;101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5" y="743625"/>
            <a:ext cx="4306499" cy="23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1100" y="342450"/>
            <a:ext cx="4345275" cy="273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3150" y="2609125"/>
            <a:ext cx="3507750" cy="24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324" y="2268675"/>
            <a:ext cx="4054476" cy="270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19725" y="3366800"/>
            <a:ext cx="37221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Link</a:t>
            </a:r>
            <a:endParaRPr dirty="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14700"/>
            <a:ext cx="5900238" cy="2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17" name="Google Shape;117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0" y="2039900"/>
            <a:ext cx="3105049" cy="28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0450" y="128447"/>
            <a:ext cx="3540001" cy="26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5669" y="0"/>
            <a:ext cx="25372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143675" y="20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Open Code</a:t>
            </a:r>
            <a:endParaRPr sz="3600" dirty="0"/>
          </a:p>
        </p:txBody>
      </p:sp>
      <p:pic>
        <p:nvPicPr>
          <p:cNvPr id="133" name="Google Shape;133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00" y="872875"/>
            <a:ext cx="7889754" cy="40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1" y="169750"/>
            <a:ext cx="5001662" cy="4200153"/>
          </a:xfrm>
          <a:prstGeom prst="rect">
            <a:avLst/>
          </a:prstGeom>
        </p:spPr>
      </p:pic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Why use Git/Github?</a:t>
            </a:r>
            <a:br>
              <a:rPr lang="en" sz="3600" dirty="0"/>
            </a:br>
            <a:br>
              <a:rPr lang="en" sz="3600" dirty="0"/>
            </a:br>
            <a:endParaRPr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4546601" y="205925"/>
            <a:ext cx="4117674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Your task:</a:t>
            </a:r>
            <a:br>
              <a:rPr lang="en" sz="3200" dirty="0"/>
            </a:br>
            <a:r>
              <a:rPr lang="en" sz="3200" dirty="0"/>
              <a:t>Create a Github account and join the lab assignment. </a:t>
            </a:r>
            <a:br>
              <a:rPr lang="en" sz="3200" dirty="0"/>
            </a:br>
            <a:br>
              <a:rPr lang="en" sz="3200" dirty="0"/>
            </a:br>
            <a:r>
              <a:rPr lang="en" sz="3200" dirty="0"/>
              <a:t>Clone your repo to a working folder </a:t>
            </a:r>
            <a:r>
              <a:rPr lang="en-US" sz="3200" dirty="0"/>
              <a:t>on a computer/laptop</a:t>
            </a:r>
            <a:r>
              <a:rPr lang="en" sz="3200" dirty="0"/>
              <a:t>.</a:t>
            </a:r>
            <a:br>
              <a:rPr lang="en" sz="3200" dirty="0"/>
            </a:br>
            <a:br>
              <a:rPr lang="en" sz="3200" dirty="0"/>
            </a:br>
            <a:endParaRPr sz="3200" dirty="0"/>
          </a:p>
        </p:txBody>
      </p:sp>
      <p:sp>
        <p:nvSpPr>
          <p:cNvPr id="2" name="AutoShape 4" descr="Image result for mission impossible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Missiya-nevyipolni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" y="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3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472D1B-1F30-4B2F-BE9F-5DF98CCF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84" y="104879"/>
            <a:ext cx="6843380" cy="4439038"/>
          </a:xfrm>
        </p:spPr>
        <p:txBody>
          <a:bodyPr anchor="t">
            <a:normAutofit/>
          </a:bodyPr>
          <a:lstStyle/>
          <a:p>
            <a:r>
              <a:rPr lang="en-US" sz="4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Markdown: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code based formatting tool for text documents.</a:t>
            </a:r>
          </a:p>
        </p:txBody>
      </p:sp>
      <p:pic>
        <p:nvPicPr>
          <p:cNvPr id="2050" name="Picture 2" descr="Image result for latex software logo">
            <a:extLst>
              <a:ext uri="{FF2B5EF4-FFF2-40B4-BE49-F238E27FC236}">
                <a16:creationId xmlns:a16="http://schemas.microsoft.com/office/drawing/2014/main" id="{68CF19ED-59ED-4AF6-A083-4B67407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9" y="1891622"/>
            <a:ext cx="2280795" cy="1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kdown github logo">
            <a:extLst>
              <a:ext uri="{FF2B5EF4-FFF2-40B4-BE49-F238E27FC236}">
                <a16:creationId xmlns:a16="http://schemas.microsoft.com/office/drawing/2014/main" id="{F3D6831E-36E4-49E5-9ADC-C033205C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94" y="3663387"/>
            <a:ext cx="1826810" cy="1124190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2054" name="Picture 6" descr="Image result for r markdown">
            <a:extLst>
              <a:ext uri="{FF2B5EF4-FFF2-40B4-BE49-F238E27FC236}">
                <a16:creationId xmlns:a16="http://schemas.microsoft.com/office/drawing/2014/main" id="{45A930EE-14AE-47F4-944E-327A3F9D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319" y="1744339"/>
            <a:ext cx="3021806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14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5F821-6A00-4D39-9EF3-BA10A135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37" y="0"/>
            <a:ext cx="73588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3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DE8968B-8F33-4863-B5A3-2440F961E091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8087087" cy="44390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are we using </a:t>
            </a:r>
            <a:r>
              <a:rPr lang="en-US" sz="405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Rmarkdown</a:t>
            </a:r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endParaRPr lang="en-US" sz="4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an easy way to share code and your results.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/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71525" lvl="1" indent="-428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Results always match the code</a:t>
            </a:r>
          </a:p>
          <a:p>
            <a:pPr marL="771525" lvl="1" indent="-428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Readable formatting for code</a:t>
            </a:r>
          </a:p>
          <a:p>
            <a:pPr marL="771525" lvl="1" indent="-4286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 cutting and pasting needed</a:t>
            </a:r>
          </a:p>
        </p:txBody>
      </p:sp>
    </p:spTree>
    <p:extLst>
      <p:ext uri="{BB962C8B-B14F-4D97-AF65-F5344CB8AC3E}">
        <p14:creationId xmlns:p14="http://schemas.microsoft.com/office/powerpoint/2010/main" val="309875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5" y="156230"/>
            <a:ext cx="7490221" cy="48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3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-170"/>
            <a:ext cx="7595170" cy="46906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30502" y="4791876"/>
            <a:ext cx="64982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https://www.rstudio.com/wp-content/uploads/2016/03/rmarkdown-cheatsheet-2.0.pdf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479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4656483" y="205925"/>
            <a:ext cx="4007791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Take it up a notch!</a:t>
            </a:r>
            <a:br>
              <a:rPr lang="en" sz="2800" dirty="0"/>
            </a:br>
            <a:br>
              <a:rPr lang="en" sz="2800" dirty="0"/>
            </a:br>
            <a:r>
              <a:rPr lang="en" sz="2800" dirty="0"/>
              <a:t>Add code in your lab response that loads the lab data. Knit the document. </a:t>
            </a:r>
            <a:r>
              <a:rPr lang="en" sz="2800"/>
              <a:t>Then push </a:t>
            </a:r>
            <a:r>
              <a:rPr lang="en" sz="2800" dirty="0"/>
              <a:t>it to your repo.</a:t>
            </a:r>
            <a:br>
              <a:rPr lang="en" sz="3200" dirty="0"/>
            </a:br>
            <a:br>
              <a:rPr lang="en" sz="3200" dirty="0"/>
            </a:b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" y="0"/>
            <a:ext cx="3430270" cy="50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3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3643460" y="205925"/>
            <a:ext cx="5307291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Final challenge!</a:t>
            </a:r>
            <a:br>
              <a:rPr lang="en" sz="2800" dirty="0"/>
            </a:br>
            <a:br>
              <a:rPr lang="en" sz="2800" dirty="0"/>
            </a:br>
            <a:r>
              <a:rPr lang="en" sz="2400" dirty="0"/>
              <a:t>Fork the Sandbox repo:</a:t>
            </a:r>
            <a:br>
              <a:rPr lang="en" sz="2400" dirty="0"/>
            </a:br>
            <a:r>
              <a:rPr lang="en-US" sz="2400" dirty="0">
                <a:hlinkClick r:id="rId3"/>
              </a:rPr>
              <a:t>https://github.com/jshannon75/sandbox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Add a favorite children’s book.</a:t>
            </a:r>
            <a:br>
              <a:rPr lang="en-US" sz="2400" dirty="0"/>
            </a:br>
            <a:r>
              <a:rPr lang="en-US" sz="2400" dirty="0"/>
              <a:t>Then merge back</a:t>
            </a:r>
            <a:endParaRPr sz="3200" dirty="0"/>
          </a:p>
        </p:txBody>
      </p:sp>
      <p:pic>
        <p:nvPicPr>
          <p:cNvPr id="3" name="Picture 2" descr="Image result for mission impossi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3" y="0"/>
            <a:ext cx="34636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0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800" y="483325"/>
            <a:ext cx="6886102" cy="3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050" y="0"/>
            <a:ext cx="6683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ctrTitle"/>
          </p:nvPr>
        </p:nvSpPr>
        <p:spPr>
          <a:xfrm>
            <a:off x="311708" y="1685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</a:rPr>
              <a:t>Open GIScience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400" y="911469"/>
            <a:ext cx="1466650" cy="16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150" y="1150813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402" y="2958774"/>
            <a:ext cx="2995298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00" y="1250575"/>
            <a:ext cx="1897425" cy="2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2425" y="3121898"/>
            <a:ext cx="16859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2250" y="238725"/>
            <a:ext cx="3571001" cy="9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9050" y="1715260"/>
            <a:ext cx="1411667" cy="134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Software</a:t>
            </a:r>
            <a:endParaRPr sz="36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00" y="988700"/>
            <a:ext cx="4628625" cy="40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6529125" y="1305375"/>
            <a:ext cx="2482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Steiniger, S., &amp; Hunter, A. J. S. (2013). The 2012 free and open source GIS software map – A guide to facilitate research, development, and adoption. Computers, Environment and Urban Systems, 39, 136–150. </a:t>
            </a:r>
            <a:r>
              <a:rPr lang="en" u="sng">
                <a:solidFill>
                  <a:srgbClr val="FFFFFF"/>
                </a:solidFill>
                <a:hlinkClick r:id="rId4"/>
              </a:rPr>
              <a:t>Link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8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Desktop GIS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100" y="1862663"/>
            <a:ext cx="2011425" cy="20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0" y="1744425"/>
            <a:ext cx="20383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300" y="1865275"/>
            <a:ext cx="3666700" cy="2006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26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Statistical analysis/modeling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75" y="969800"/>
            <a:ext cx="2699675" cy="20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950" y="2320400"/>
            <a:ext cx="5013127" cy="2174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67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Javascript libraries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7" name="Google Shape;167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850" y="988700"/>
            <a:ext cx="7398050" cy="393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689047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148</Words>
  <Application>Microsoft Office PowerPoint</Application>
  <PresentationFormat>On-screen Show (16:9)</PresentationFormat>
  <Paragraphs>27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Average</vt:lpstr>
      <vt:lpstr>Calibri</vt:lpstr>
      <vt:lpstr>Arial</vt:lpstr>
      <vt:lpstr>Slate</vt:lpstr>
      <vt:lpstr>PowerPoint Presentation</vt:lpstr>
      <vt:lpstr>PowerPoint Presentation</vt:lpstr>
      <vt:lpstr>PowerPoint Presentation</vt:lpstr>
      <vt:lpstr>PowerPoint Presentation</vt:lpstr>
      <vt:lpstr>Open GIScience</vt:lpstr>
      <vt:lpstr>Open Software</vt:lpstr>
      <vt:lpstr>Desktop GIS</vt:lpstr>
      <vt:lpstr>Statistical analysis/modeling</vt:lpstr>
      <vt:lpstr>Javascript libraries</vt:lpstr>
      <vt:lpstr>Spatial databases</vt:lpstr>
      <vt:lpstr>Open Data</vt:lpstr>
      <vt:lpstr>NYC Taxis</vt:lpstr>
      <vt:lpstr>NYC Taxis</vt:lpstr>
      <vt:lpstr>Open Code</vt:lpstr>
      <vt:lpstr>Why use Git/Github?  </vt:lpstr>
      <vt:lpstr>Your task: Create a Github account and join the lab assignment.   Clone your repo to a working folder on a computer/laptop.  </vt:lpstr>
      <vt:lpstr>Markdown: A code based formatting tool for text documents.</vt:lpstr>
      <vt:lpstr>PowerPoint Presentation</vt:lpstr>
      <vt:lpstr>PowerPoint Presentation</vt:lpstr>
      <vt:lpstr>PowerPoint Presentation</vt:lpstr>
      <vt:lpstr>Take it up a notch!  Add code in your lab response that loads the lab data. Knit the document. Then push it to your repo.  </vt:lpstr>
      <vt:lpstr>Final challenge!  Fork the Sandbox repo: https://github.com/jshannon75/sandbox  Add a favorite children’s book. Then merge 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 Shannon</dc:creator>
  <cp:lastModifiedBy>Gerald Shannon</cp:lastModifiedBy>
  <cp:revision>12</cp:revision>
  <dcterms:modified xsi:type="dcterms:W3CDTF">2019-08-23T15:58:08Z</dcterms:modified>
</cp:coreProperties>
</file>